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0" r:id="rId2"/>
  </p:sldMasterIdLst>
  <p:notesMasterIdLst>
    <p:notesMasterId r:id="rId8"/>
  </p:notesMasterIdLst>
  <p:handoutMasterIdLst>
    <p:handoutMasterId r:id="rId9"/>
  </p:handoutMasterIdLst>
  <p:sldIdLst>
    <p:sldId id="291" r:id="rId3"/>
    <p:sldId id="312" r:id="rId4"/>
    <p:sldId id="311" r:id="rId5"/>
    <p:sldId id="309" r:id="rId6"/>
    <p:sldId id="310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17A9"/>
    <a:srgbClr val="ADD676"/>
    <a:srgbClr val="91B4BB"/>
    <a:srgbClr val="40BB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37" autoAdjust="0"/>
    <p:restoredTop sz="94660"/>
  </p:normalViewPr>
  <p:slideViewPr>
    <p:cSldViewPr snapToGrid="0">
      <p:cViewPr varScale="1">
        <p:scale>
          <a:sx n="86" d="100"/>
          <a:sy n="86" d="100"/>
        </p:scale>
        <p:origin x="-16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6A829349-3602-4AC7-AA2D-047566253D37}" type="datetimeFigureOut">
              <a:rPr lang="en-GB"/>
              <a:pPr>
                <a:defRPr/>
              </a:pPr>
              <a:t>15/11/2013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5DE4F1E-3A3A-4151-8C1C-E574C1BDDD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441F0A64-D1F6-4275-8CD4-E0D80A0E48D3}" type="datetimeFigureOut">
              <a:rPr lang="nl-NL"/>
              <a:pPr>
                <a:defRPr/>
              </a:pPr>
              <a:t>15-11-2013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nl-N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C43D864-B641-45CF-8E7B-12468F86D4C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owerpoint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0488" y="177800"/>
            <a:ext cx="7772400" cy="1241425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0488" y="2565400"/>
            <a:ext cx="6400800" cy="6746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1663" y="149225"/>
            <a:ext cx="2192337" cy="53673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4650" y="149225"/>
            <a:ext cx="6424613" cy="53673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51275" y="1196975"/>
            <a:ext cx="2192338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013" y="1196975"/>
            <a:ext cx="2192337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4925" y="149225"/>
            <a:ext cx="2003425" cy="4864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4650" y="149225"/>
            <a:ext cx="5857875" cy="4864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4650" y="1196975"/>
            <a:ext cx="4308475" cy="4319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5525" y="1196975"/>
            <a:ext cx="4308475" cy="4319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0"/>
          <p:cNvGrpSpPr>
            <a:grpSpLocks/>
          </p:cNvGrpSpPr>
          <p:nvPr/>
        </p:nvGrpSpPr>
        <p:grpSpPr bwMode="auto">
          <a:xfrm>
            <a:off x="0" y="-1588"/>
            <a:ext cx="9144000" cy="6862763"/>
            <a:chOff x="0" y="-1"/>
            <a:chExt cx="5760" cy="4323"/>
          </a:xfrm>
        </p:grpSpPr>
        <p:pic>
          <p:nvPicPr>
            <p:cNvPr id="3080" name="Picture 3" descr="background1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-1"/>
              <a:ext cx="5760" cy="4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1" name="Picture 8" descr="powerpoint2"/>
            <p:cNvPicPr>
              <a:picLocks noChangeAspect="1" noChangeArrowheads="1"/>
            </p:cNvPicPr>
            <p:nvPr/>
          </p:nvPicPr>
          <p:blipFill>
            <a:blip r:embed="rId14" cstate="print"/>
            <a:srcRect t="77292" r="86615"/>
            <a:stretch>
              <a:fillRect/>
            </a:stretch>
          </p:blipFill>
          <p:spPr bwMode="auto">
            <a:xfrm>
              <a:off x="0" y="3339"/>
              <a:ext cx="771" cy="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36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4650" y="1196975"/>
            <a:ext cx="87693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1838" y="6686550"/>
            <a:ext cx="14636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27263" y="6686550"/>
            <a:ext cx="50546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08850" y="6686550"/>
            <a:ext cx="4318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149225"/>
            <a:ext cx="69342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36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36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36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36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36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369" grpId="0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4"/>
          <p:cNvGrpSpPr>
            <a:grpSpLocks/>
          </p:cNvGrpSpPr>
          <p:nvPr/>
        </p:nvGrpSpPr>
        <p:grpSpPr bwMode="auto">
          <a:xfrm>
            <a:off x="0" y="-9525"/>
            <a:ext cx="9144000" cy="6858000"/>
            <a:chOff x="0" y="-6"/>
            <a:chExt cx="5760" cy="4320"/>
          </a:xfrm>
        </p:grpSpPr>
        <p:pic>
          <p:nvPicPr>
            <p:cNvPr id="4104" name="Picture 10" descr="powerpoint10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-6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8" descr="powerpoint2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 l="4636" t="82478" r="88525" b="4352"/>
            <a:stretch>
              <a:fillRect/>
            </a:stretch>
          </p:blipFill>
          <p:spPr bwMode="auto">
            <a:xfrm>
              <a:off x="267" y="3563"/>
              <a:ext cx="394" cy="5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6" name="Picture 12" descr="powerpoint10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 t="95209" r="83229"/>
            <a:stretch>
              <a:fillRect/>
            </a:stretch>
          </p:blipFill>
          <p:spPr bwMode="auto">
            <a:xfrm>
              <a:off x="177" y="3363"/>
              <a:ext cx="966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7" name="Picture 13" descr="powerpoint10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 t="95209" r="83229"/>
            <a:stretch>
              <a:fillRect/>
            </a:stretch>
          </p:blipFill>
          <p:spPr bwMode="auto">
            <a:xfrm rot="5400000">
              <a:off x="390" y="3696"/>
              <a:ext cx="747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51275" y="1196975"/>
            <a:ext cx="4537075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1838" y="6686550"/>
            <a:ext cx="14636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27263" y="6686550"/>
            <a:ext cx="50546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08850" y="6686550"/>
            <a:ext cx="4318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149225"/>
            <a:ext cx="69342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17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17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17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17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17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177" grpId="0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r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r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r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r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r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r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r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r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bfd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50" y="981075"/>
            <a:ext cx="7772400" cy="1241425"/>
          </a:xfrm>
        </p:spPr>
        <p:txBody>
          <a:bodyPr/>
          <a:lstStyle/>
          <a:p>
            <a:pPr eaLnBrk="1" hangingPunct="1"/>
            <a:r>
              <a:rPr lang="en-GB" sz="4000" b="1" dirty="0" smtClean="0"/>
              <a:t>I</a:t>
            </a:r>
            <a:r>
              <a:rPr lang="en-GB" sz="4000" b="1" dirty="0" smtClean="0"/>
              <a:t>nternational </a:t>
            </a:r>
            <a:r>
              <a:rPr lang="en-GB" sz="4000" b="1" dirty="0" smtClean="0"/>
              <a:t>Bureau of Fiscal Documentation </a:t>
            </a:r>
            <a:r>
              <a:rPr lang="en-GB" sz="4000" b="1" dirty="0" smtClean="0"/>
              <a:t>(IBFD)</a:t>
            </a:r>
            <a:endParaRPr lang="en-US" sz="4000" b="1" dirty="0" smtClean="0">
              <a:solidFill>
                <a:srgbClr val="2C17A9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488" y="2565400"/>
            <a:ext cx="6400800" cy="792163"/>
          </a:xfrm>
        </p:spPr>
        <p:txBody>
          <a:bodyPr/>
          <a:lstStyle/>
          <a:p>
            <a:pPr eaLnBrk="1" hangingPunct="1"/>
            <a:endParaRPr lang="en-US" b="1" dirty="0" smtClean="0">
              <a:solidFill>
                <a:srgbClr val="282828"/>
              </a:solidFill>
            </a:endParaRP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IBFD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 smtClean="0">
                <a:solidFill>
                  <a:srgbClr val="2C17A9"/>
                </a:solidFill>
              </a:rPr>
              <a:t>75 years young</a:t>
            </a:r>
          </a:p>
          <a:p>
            <a:r>
              <a:rPr lang="en-GB" sz="2600" dirty="0" smtClean="0">
                <a:solidFill>
                  <a:srgbClr val="2C17A9"/>
                </a:solidFill>
              </a:rPr>
              <a:t>Independent</a:t>
            </a:r>
          </a:p>
          <a:p>
            <a:r>
              <a:rPr lang="en-GB" sz="2600" dirty="0" smtClean="0">
                <a:solidFill>
                  <a:srgbClr val="2C17A9"/>
                </a:solidFill>
              </a:rPr>
              <a:t>More then 40 nationalities in-house</a:t>
            </a:r>
          </a:p>
          <a:p>
            <a:r>
              <a:rPr lang="en-GB" sz="2600" dirty="0" smtClean="0">
                <a:solidFill>
                  <a:srgbClr val="2C17A9"/>
                </a:solidFill>
              </a:rPr>
              <a:t>Knowledge </a:t>
            </a:r>
            <a:r>
              <a:rPr lang="en-GB" sz="2600" dirty="0" smtClean="0">
                <a:solidFill>
                  <a:srgbClr val="2C17A9"/>
                </a:solidFill>
              </a:rPr>
              <a:t>Centre with </a:t>
            </a:r>
            <a:r>
              <a:rPr lang="en-GB" sz="2600" dirty="0" smtClean="0">
                <a:solidFill>
                  <a:srgbClr val="2C17A9"/>
                </a:solidFill>
              </a:rPr>
              <a:t>a dedication for training, advising and editing</a:t>
            </a:r>
          </a:p>
          <a:p>
            <a:r>
              <a:rPr lang="en-GB" sz="2600" dirty="0" smtClean="0">
                <a:solidFill>
                  <a:srgbClr val="2C17A9"/>
                </a:solidFill>
              </a:rPr>
              <a:t>A well known publisher with an unique </a:t>
            </a:r>
            <a:r>
              <a:rPr lang="en-GB" sz="2600" dirty="0" smtClean="0">
                <a:solidFill>
                  <a:srgbClr val="2C17A9"/>
                </a:solidFill>
              </a:rPr>
              <a:t>Tax </a:t>
            </a:r>
            <a:r>
              <a:rPr lang="en-GB" sz="2600" dirty="0" smtClean="0">
                <a:solidFill>
                  <a:srgbClr val="2C17A9"/>
                </a:solidFill>
              </a:rPr>
              <a:t>R</a:t>
            </a:r>
            <a:r>
              <a:rPr lang="en-GB" sz="2600" dirty="0" smtClean="0">
                <a:solidFill>
                  <a:srgbClr val="2C17A9"/>
                </a:solidFill>
              </a:rPr>
              <a:t>esearch </a:t>
            </a:r>
            <a:r>
              <a:rPr lang="en-GB" sz="2600" dirty="0" smtClean="0">
                <a:solidFill>
                  <a:srgbClr val="2C17A9"/>
                </a:solidFill>
              </a:rPr>
              <a:t>P</a:t>
            </a:r>
            <a:r>
              <a:rPr lang="en-GB" sz="2600" dirty="0" smtClean="0">
                <a:solidFill>
                  <a:srgbClr val="2C17A9"/>
                </a:solidFill>
              </a:rPr>
              <a:t>latform </a:t>
            </a:r>
            <a:endParaRPr lang="en-GB" sz="2600" dirty="0" smtClean="0">
              <a:solidFill>
                <a:srgbClr val="2C17A9"/>
              </a:solidFill>
            </a:endParaRPr>
          </a:p>
          <a:p>
            <a:r>
              <a:rPr lang="en-GB" sz="2600" dirty="0" smtClean="0">
                <a:solidFill>
                  <a:srgbClr val="2C17A9"/>
                </a:solidFill>
              </a:rPr>
              <a:t>Academic </a:t>
            </a:r>
            <a:r>
              <a:rPr lang="en-GB" sz="2600" dirty="0" smtClean="0">
                <a:solidFill>
                  <a:srgbClr val="2C17A9"/>
                </a:solidFill>
              </a:rPr>
              <a:t>credentials</a:t>
            </a:r>
          </a:p>
          <a:p>
            <a:r>
              <a:rPr lang="en-GB" sz="2600" dirty="0" smtClean="0">
                <a:solidFill>
                  <a:srgbClr val="2C17A9"/>
                </a:solidFill>
              </a:rPr>
              <a:t>Recognition by IMF, OECD, EU, World </a:t>
            </a:r>
            <a:r>
              <a:rPr lang="en-GB" sz="2600" dirty="0" smtClean="0">
                <a:solidFill>
                  <a:srgbClr val="2C17A9"/>
                </a:solidFill>
              </a:rPr>
              <a:t>Bank</a:t>
            </a:r>
            <a:r>
              <a:rPr lang="en-GB" sz="2600" dirty="0" smtClean="0">
                <a:solidFill>
                  <a:srgbClr val="2C17A9"/>
                </a:solidFill>
              </a:rPr>
              <a:t>, CIAT, CATA, ADB</a:t>
            </a:r>
            <a:r>
              <a:rPr lang="en-GB" sz="2600" dirty="0" smtClean="0">
                <a:solidFill>
                  <a:srgbClr val="2C17A9"/>
                </a:solidFill>
              </a:rPr>
              <a:t>, NGO’s etc</a:t>
            </a:r>
          </a:p>
          <a:p>
            <a:r>
              <a:rPr lang="en-GB" sz="2600" dirty="0" smtClean="0">
                <a:solidFill>
                  <a:srgbClr val="2C17A9"/>
                </a:solidFill>
                <a:hlinkClick r:id="rId2"/>
              </a:rPr>
              <a:t>http</a:t>
            </a:r>
            <a:r>
              <a:rPr lang="en-GB" sz="2600" dirty="0" smtClean="0">
                <a:solidFill>
                  <a:srgbClr val="2C17A9"/>
                </a:solidFill>
                <a:hlinkClick r:id="rId2"/>
              </a:rPr>
              <a:t>://www.ibfd.org</a:t>
            </a:r>
            <a:endParaRPr lang="en-GB" sz="2600" dirty="0" smtClean="0">
              <a:solidFill>
                <a:srgbClr val="2C17A9"/>
              </a:solidFill>
            </a:endParaRPr>
          </a:p>
          <a:p>
            <a:endParaRPr lang="en-GB" sz="2600" dirty="0" smtClean="0">
              <a:solidFill>
                <a:srgbClr val="2C17A9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What kind </a:t>
            </a:r>
            <a:r>
              <a:rPr lang="en-GB" b="1" dirty="0" smtClean="0"/>
              <a:t>of advice can you </a:t>
            </a:r>
            <a:r>
              <a:rPr lang="en-GB" b="1" dirty="0" smtClean="0"/>
              <a:t>ex</a:t>
            </a:r>
            <a:r>
              <a:rPr lang="en-GB" b="1" dirty="0" smtClean="0"/>
              <a:t>pect </a:t>
            </a:r>
            <a:r>
              <a:rPr lang="en-GB" b="1" dirty="0" smtClean="0"/>
              <a:t>from IBFD?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 smtClean="0">
                <a:solidFill>
                  <a:srgbClr val="2C17A9"/>
                </a:solidFill>
              </a:rPr>
              <a:t>Tax Policy </a:t>
            </a:r>
            <a:r>
              <a:rPr lang="en-GB" sz="2800" dirty="0" smtClean="0">
                <a:solidFill>
                  <a:srgbClr val="2C17A9"/>
                </a:solidFill>
              </a:rPr>
              <a:t>(the legal, social, international and economic framework of taxation);</a:t>
            </a:r>
          </a:p>
          <a:p>
            <a:r>
              <a:rPr lang="en-GB" sz="2800" b="1" dirty="0" smtClean="0">
                <a:solidFill>
                  <a:srgbClr val="2C17A9"/>
                </a:solidFill>
              </a:rPr>
              <a:t>Tax Legislation </a:t>
            </a:r>
            <a:r>
              <a:rPr lang="en-GB" sz="2800" dirty="0" smtClean="0">
                <a:solidFill>
                  <a:srgbClr val="2C17A9"/>
                </a:solidFill>
              </a:rPr>
              <a:t>(how to draft primary and secondary legislation in such a way that tax policy principles can be implemented and executed);</a:t>
            </a:r>
          </a:p>
          <a:p>
            <a:r>
              <a:rPr lang="en-GB" sz="2800" b="1" dirty="0" smtClean="0">
                <a:solidFill>
                  <a:srgbClr val="2C17A9"/>
                </a:solidFill>
              </a:rPr>
              <a:t>Tax Administration </a:t>
            </a:r>
            <a:r>
              <a:rPr lang="en-GB" sz="2800" dirty="0" smtClean="0">
                <a:solidFill>
                  <a:srgbClr val="2C17A9"/>
                </a:solidFill>
              </a:rPr>
              <a:t>(how to organise taxation in such a way that the conditions for compliance are  set and that administrative and compliance costs are in control</a:t>
            </a:r>
            <a:r>
              <a:rPr lang="en-GB" sz="2800" dirty="0" smtClean="0">
                <a:solidFill>
                  <a:srgbClr val="2C17A9"/>
                </a:solidFill>
              </a:rPr>
              <a:t>).</a:t>
            </a:r>
            <a:endParaRPr lang="en-GB" sz="2800" dirty="0">
              <a:solidFill>
                <a:srgbClr val="2C17A9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Courses for Tax Authorities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062182"/>
            <a:ext cx="8769350" cy="4454381"/>
          </a:xfrm>
        </p:spPr>
        <p:txBody>
          <a:bodyPr/>
          <a:lstStyle/>
          <a:p>
            <a:pPr lvl="0"/>
            <a:r>
              <a:rPr lang="en-US" sz="2200" dirty="0" smtClean="0">
                <a:solidFill>
                  <a:srgbClr val="2C17A9"/>
                </a:solidFill>
                <a:latin typeface="+mn-lt"/>
                <a:ea typeface="+mn-ea"/>
                <a:cs typeface="+mn-cs"/>
              </a:rPr>
              <a:t>Tax policy</a:t>
            </a:r>
            <a:endParaRPr lang="en-GB" sz="2200" dirty="0" smtClean="0">
              <a:solidFill>
                <a:srgbClr val="2C17A9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2200" dirty="0" smtClean="0">
                <a:solidFill>
                  <a:srgbClr val="2C17A9"/>
                </a:solidFill>
                <a:latin typeface="+mn-lt"/>
                <a:ea typeface="+mn-ea"/>
                <a:cs typeface="+mn-cs"/>
              </a:rPr>
              <a:t>Tax administrative reform</a:t>
            </a:r>
            <a:endParaRPr lang="en-GB" sz="2200" dirty="0" smtClean="0">
              <a:solidFill>
                <a:srgbClr val="2C17A9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2200" dirty="0" smtClean="0">
                <a:solidFill>
                  <a:srgbClr val="2C17A9"/>
                </a:solidFill>
                <a:latin typeface="+mn-lt"/>
                <a:ea typeface="+mn-ea"/>
                <a:cs typeface="+mn-cs"/>
              </a:rPr>
              <a:t>Tax evasion and </a:t>
            </a:r>
            <a:r>
              <a:rPr lang="en-US" sz="2200" dirty="0" smtClean="0">
                <a:solidFill>
                  <a:srgbClr val="2C17A9"/>
                </a:solidFill>
                <a:latin typeface="+mn-lt"/>
                <a:ea typeface="+mn-ea"/>
                <a:cs typeface="+mn-cs"/>
              </a:rPr>
              <a:t>anti-money </a:t>
            </a:r>
            <a:r>
              <a:rPr lang="en-US" sz="2200" dirty="0" smtClean="0">
                <a:solidFill>
                  <a:srgbClr val="2C17A9"/>
                </a:solidFill>
                <a:latin typeface="+mn-lt"/>
                <a:ea typeface="+mn-ea"/>
                <a:cs typeface="+mn-cs"/>
              </a:rPr>
              <a:t>laundering</a:t>
            </a:r>
            <a:endParaRPr lang="en-GB" sz="2200" dirty="0" smtClean="0">
              <a:solidFill>
                <a:srgbClr val="2C17A9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2200" dirty="0" smtClean="0">
                <a:solidFill>
                  <a:srgbClr val="2C17A9"/>
                </a:solidFill>
                <a:latin typeface="+mn-lt"/>
                <a:ea typeface="+mn-ea"/>
                <a:cs typeface="+mn-cs"/>
              </a:rPr>
              <a:t>Investigation and prosecution</a:t>
            </a:r>
            <a:endParaRPr lang="en-GB" sz="2200" dirty="0" smtClean="0">
              <a:solidFill>
                <a:srgbClr val="2C17A9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2200" dirty="0" smtClean="0">
                <a:solidFill>
                  <a:srgbClr val="2C17A9"/>
                </a:solidFill>
                <a:latin typeface="+mn-lt"/>
                <a:ea typeface="+mn-ea"/>
                <a:cs typeface="+mn-cs"/>
              </a:rPr>
              <a:t>Tax risk management</a:t>
            </a:r>
          </a:p>
          <a:p>
            <a:pPr lvl="0"/>
            <a:r>
              <a:rPr lang="en-US" sz="2200" dirty="0" smtClean="0">
                <a:solidFill>
                  <a:srgbClr val="2C17A9"/>
                </a:solidFill>
              </a:rPr>
              <a:t>Compliance and </a:t>
            </a:r>
            <a:r>
              <a:rPr lang="en-US" sz="2200" dirty="0" smtClean="0">
                <a:solidFill>
                  <a:srgbClr val="2C17A9"/>
                </a:solidFill>
              </a:rPr>
              <a:t>enhanced relationships</a:t>
            </a:r>
            <a:r>
              <a:rPr lang="en-US" sz="2200" dirty="0" smtClean="0">
                <a:solidFill>
                  <a:srgbClr val="2C17A9"/>
                </a:solidFill>
                <a:latin typeface="+mn-lt"/>
                <a:ea typeface="+mn-ea"/>
                <a:cs typeface="+mn-cs"/>
              </a:rPr>
              <a:t> </a:t>
            </a:r>
            <a:endParaRPr lang="en-GB" sz="2200" dirty="0" smtClean="0">
              <a:solidFill>
                <a:srgbClr val="2C17A9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2200" dirty="0" smtClean="0">
                <a:solidFill>
                  <a:srgbClr val="2C17A9"/>
                </a:solidFill>
                <a:latin typeface="+mn-lt"/>
                <a:ea typeface="+mn-ea"/>
                <a:cs typeface="+mn-cs"/>
              </a:rPr>
              <a:t>E-commerce</a:t>
            </a:r>
            <a:endParaRPr lang="en-GB" sz="2200" dirty="0" smtClean="0">
              <a:solidFill>
                <a:srgbClr val="2C17A9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2200" dirty="0" smtClean="0">
                <a:solidFill>
                  <a:srgbClr val="2C17A9"/>
                </a:solidFill>
                <a:latin typeface="+mn-lt"/>
                <a:ea typeface="+mn-ea"/>
                <a:cs typeface="+mn-cs"/>
              </a:rPr>
              <a:t>Tax reform for countries in transition</a:t>
            </a:r>
            <a:endParaRPr lang="en-GB" sz="2200" dirty="0" smtClean="0">
              <a:solidFill>
                <a:srgbClr val="2C17A9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2200" dirty="0" smtClean="0">
                <a:solidFill>
                  <a:srgbClr val="2C17A9"/>
                </a:solidFill>
              </a:rPr>
              <a:t>T</a:t>
            </a:r>
            <a:r>
              <a:rPr lang="en-US" sz="2200" dirty="0" smtClean="0">
                <a:solidFill>
                  <a:srgbClr val="2C17A9"/>
                </a:solidFill>
                <a:latin typeface="+mn-lt"/>
                <a:ea typeface="+mn-ea"/>
                <a:cs typeface="+mn-cs"/>
              </a:rPr>
              <a:t>ax treaty negotiations</a:t>
            </a:r>
          </a:p>
          <a:p>
            <a:pPr lvl="0"/>
            <a:r>
              <a:rPr lang="en-US" sz="2200" dirty="0" smtClean="0">
                <a:solidFill>
                  <a:srgbClr val="2C17A9"/>
                </a:solidFill>
              </a:rPr>
              <a:t>T</a:t>
            </a:r>
            <a:r>
              <a:rPr lang="en-US" sz="2200" dirty="0" smtClean="0">
                <a:solidFill>
                  <a:srgbClr val="2C17A9"/>
                </a:solidFill>
                <a:latin typeface="+mn-lt"/>
                <a:ea typeface="+mn-ea"/>
                <a:cs typeface="+mn-cs"/>
              </a:rPr>
              <a:t>ransfer pricing principles </a:t>
            </a:r>
          </a:p>
          <a:p>
            <a:pPr lvl="0"/>
            <a:r>
              <a:rPr lang="en-US" sz="2200" dirty="0" smtClean="0">
                <a:solidFill>
                  <a:srgbClr val="2C17A9"/>
                </a:solidFill>
              </a:rPr>
              <a:t>D</a:t>
            </a:r>
            <a:r>
              <a:rPr lang="en-US" sz="2200" dirty="0" smtClean="0">
                <a:solidFill>
                  <a:srgbClr val="2C17A9"/>
                </a:solidFill>
                <a:latin typeface="+mn-lt"/>
                <a:ea typeface="+mn-ea"/>
                <a:cs typeface="+mn-cs"/>
              </a:rPr>
              <a:t>rafting legislation</a:t>
            </a:r>
          </a:p>
          <a:p>
            <a:pPr lvl="0"/>
            <a:r>
              <a:rPr lang="en-US" sz="2200" dirty="0" smtClean="0">
                <a:solidFill>
                  <a:srgbClr val="2C17A9"/>
                </a:solidFill>
              </a:rPr>
              <a:t>Tax Gap analyses and Shadow economy</a:t>
            </a:r>
            <a:endParaRPr lang="en-US" sz="2200" dirty="0" smtClean="0">
              <a:solidFill>
                <a:srgbClr val="2C17A9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GB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Regional presence in Government consultancy</a:t>
            </a:r>
            <a:endParaRPr lang="en-GB" b="1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2492" y="1860071"/>
            <a:ext cx="4273666" cy="2993395"/>
          </a:xfrm>
          <a:prstGeom prst="rect">
            <a:avLst/>
          </a:prstGeom>
          <a:noFill/>
          <a:ln w="9525">
            <a:solidFill>
              <a:srgbClr val="C6D9F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IBFD3494 Revised 140508">
  <a:themeElements>
    <a:clrScheme name="IBFD3494 Revised 140508 13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40037"/>
      </a:accent1>
      <a:accent2>
        <a:srgbClr val="FEDE05"/>
      </a:accent2>
      <a:accent3>
        <a:srgbClr val="FFFFFF"/>
      </a:accent3>
      <a:accent4>
        <a:srgbClr val="000000"/>
      </a:accent4>
      <a:accent5>
        <a:srgbClr val="D6AAAE"/>
      </a:accent5>
      <a:accent6>
        <a:srgbClr val="E6C904"/>
      </a:accent6>
      <a:hlink>
        <a:srgbClr val="94A7C8"/>
      </a:hlink>
      <a:folHlink>
        <a:srgbClr val="A68461"/>
      </a:folHlink>
    </a:clrScheme>
    <a:fontScheme name="IBFD3494 Revised 140508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BFD3494 Revised 1405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FD3494 Revised 1405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FD3494 Revised 1405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FD3494 Revised 1405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FD3494 Revised 1405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FD3494 Revised 1405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1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40037"/>
        </a:accent1>
        <a:accent2>
          <a:srgbClr val="FEDE05"/>
        </a:accent2>
        <a:accent3>
          <a:srgbClr val="FFFFFF"/>
        </a:accent3>
        <a:accent4>
          <a:srgbClr val="000000"/>
        </a:accent4>
        <a:accent5>
          <a:srgbClr val="D6AAAE"/>
        </a:accent5>
        <a:accent6>
          <a:srgbClr val="E6C904"/>
        </a:accent6>
        <a:hlink>
          <a:srgbClr val="94A7C8"/>
        </a:hlink>
        <a:folHlink>
          <a:srgbClr val="A6846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IBFD3494 Revised 140508">
  <a:themeElements>
    <a:clrScheme name="1_IBFD3494 Revised 140508 13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40037"/>
      </a:accent1>
      <a:accent2>
        <a:srgbClr val="FEDE05"/>
      </a:accent2>
      <a:accent3>
        <a:srgbClr val="FFFFFF"/>
      </a:accent3>
      <a:accent4>
        <a:srgbClr val="000000"/>
      </a:accent4>
      <a:accent5>
        <a:srgbClr val="D6AAAE"/>
      </a:accent5>
      <a:accent6>
        <a:srgbClr val="E6C904"/>
      </a:accent6>
      <a:hlink>
        <a:srgbClr val="94A7C8"/>
      </a:hlink>
      <a:folHlink>
        <a:srgbClr val="A68461"/>
      </a:folHlink>
    </a:clrScheme>
    <a:fontScheme name="1_IBFD3494 Revised 140508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IBFD3494 Revised 1405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BFD3494 Revised 1405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BFD3494 Revised 1405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BFD3494 Revised 1405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BFD3494 Revised 1405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BFD3494 Revised 1405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1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40037"/>
        </a:accent1>
        <a:accent2>
          <a:srgbClr val="FEDE05"/>
        </a:accent2>
        <a:accent3>
          <a:srgbClr val="FFFFFF"/>
        </a:accent3>
        <a:accent4>
          <a:srgbClr val="000000"/>
        </a:accent4>
        <a:accent5>
          <a:srgbClr val="D6AAAE"/>
        </a:accent5>
        <a:accent6>
          <a:srgbClr val="E6C904"/>
        </a:accent6>
        <a:hlink>
          <a:srgbClr val="94A7C8"/>
        </a:hlink>
        <a:folHlink>
          <a:srgbClr val="A6846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IBFD3494 Revised 140508</Template>
  <TotalTime>45525</TotalTime>
  <Words>190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IBFD3494 Revised 140508</vt:lpstr>
      <vt:lpstr>1_IBFD3494 Revised 140508</vt:lpstr>
      <vt:lpstr>International Bureau of Fiscal Documentation (IBFD)</vt:lpstr>
      <vt:lpstr>IBFD</vt:lpstr>
      <vt:lpstr>What kind of advice can you expect from IBFD?</vt:lpstr>
      <vt:lpstr>Courses for Tax Authorities</vt:lpstr>
      <vt:lpstr>Regional presence in Government consultancy</vt:lpstr>
    </vt:vector>
  </TitlesOfParts>
  <Company>IBFD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 lange</dc:creator>
  <cp:lastModifiedBy>Bronzewska</cp:lastModifiedBy>
  <cp:revision>85</cp:revision>
  <dcterms:created xsi:type="dcterms:W3CDTF">2008-06-12T12:48:19Z</dcterms:created>
  <dcterms:modified xsi:type="dcterms:W3CDTF">2013-11-15T15:41:41Z</dcterms:modified>
</cp:coreProperties>
</file>